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8288000" cy="10693359"/>
  <p:notesSz cx="10693359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828800"/>
          </a:xfrm>
          <a:prstGeom prst="rect">
            <a:avLst/>
          </a:prstGeom>
          <a:solidFill>
            <a:srgbClr val="F5F0E6"/>
          </a:solidFill>
          <a:ln/>
        </p:spPr>
      </p:sp>
      <p:pic>
        <p:nvPicPr>
          <p:cNvPr id="3" name="Image 0" descr="assets/tg_cre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34340"/>
            <a:ext cx="2224598" cy="96012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2816352" y="320040"/>
            <a:ext cx="0" cy="1188720"/>
          </a:xfrm>
          <a:prstGeom prst="line">
            <a:avLst/>
          </a:prstGeom>
          <a:noFill/>
          <a:ln w="22225">
            <a:solidFill>
              <a:srgbClr val="B6985F"/>
            </a:solidFill>
            <a:prstDash val="solid"/>
          </a:ln>
        </p:spPr>
      </p:sp>
      <p:pic>
        <p:nvPicPr>
          <p:cNvPr id="5" name="Image 1" descr="assets/her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808" y="205740"/>
            <a:ext cx="10972800" cy="1417320"/>
          </a:xfrm>
          <a:prstGeom prst="rect">
            <a:avLst/>
          </a:prstGeom>
        </p:spPr>
      </p:pic>
      <p:pic>
        <p:nvPicPr>
          <p:cNvPr id="6" name="Image 2" descr="assets/aoicitizen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7912" y="246888"/>
            <a:ext cx="1869034" cy="32004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17267530" y="219456"/>
            <a:ext cx="0" cy="384048"/>
          </a:xfrm>
          <a:prstGeom prst="line">
            <a:avLst/>
          </a:prstGeom>
          <a:noFill/>
          <a:ln w="12700">
            <a:solidFill>
              <a:srgbClr val="B6985F"/>
            </a:solidFill>
            <a:prstDash val="solid"/>
          </a:ln>
        </p:spPr>
      </p:sp>
      <p:pic>
        <p:nvPicPr>
          <p:cNvPr id="8" name="Image 3" descr="assets/asi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00" y="201168"/>
            <a:ext cx="420624" cy="420624"/>
          </a:xfrm>
          <a:prstGeom prst="rect">
            <a:avLst/>
          </a:prstGeom>
        </p:spPr>
      </p:pic>
      <p:pic>
        <p:nvPicPr>
          <p:cNvPr id="9" name="Image 4" descr="assets/datelin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0040" y="850392"/>
            <a:ext cx="6035040" cy="868680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0" y="1828800"/>
            <a:ext cx="18288000" cy="0"/>
          </a:xfrm>
          <a:prstGeom prst="line">
            <a:avLst/>
          </a:prstGeom>
          <a:noFill/>
          <a:ln w="28575">
            <a:solidFill>
              <a:srgbClr val="B6985F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0" y="1869948"/>
            <a:ext cx="18288000" cy="0"/>
          </a:xfrm>
          <a:prstGeom prst="line">
            <a:avLst/>
          </a:prstGeom>
          <a:noFill/>
          <a:ln w="9525">
            <a:solidFill>
              <a:srgbClr val="B6985F"/>
            </a:solidFill>
            <a:prstDash val="solid"/>
          </a:ln>
        </p:spPr>
      </p:sp>
      <p:sp>
        <p:nvSpPr>
          <p:cNvPr id="12" name="Text 5"/>
          <p:cNvSpPr/>
          <p:nvPr/>
        </p:nvSpPr>
        <p:spPr>
          <a:xfrm>
            <a:off x="502920" y="1911096"/>
            <a:ext cx="17282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C497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POSTER TITLE:  </a:t>
            </a:r>
            <a:pPr algn="l" indent="0" marL="0">
              <a:buNone/>
            </a:pPr>
            <a:r>
              <a:rPr lang="en-US" sz="1700" i="1" dirty="0">
                <a:solidFill>
                  <a:srgbClr val="9A948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double-click to add your abstract / poster title</a:t>
            </a:r>
            <a:endParaRPr lang="en-US" sz="1700" dirty="0"/>
          </a:p>
        </p:txBody>
      </p:sp>
      <p:sp>
        <p:nvSpPr>
          <p:cNvPr id="13" name="Text 6"/>
          <p:cNvSpPr/>
          <p:nvPr/>
        </p:nvSpPr>
        <p:spPr>
          <a:xfrm>
            <a:off x="502920" y="2286000"/>
            <a:ext cx="1728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C49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Presenter: </a:t>
            </a:r>
            <a:pPr algn="l" indent="0" marL="0">
              <a:buNone/>
            </a:pPr>
            <a:r>
              <a:rPr lang="en-US" sz="1250" dirty="0">
                <a:solidFill>
                  <a:srgbClr val="8A8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     </a:t>
            </a:r>
            <a:pPr algn="l" indent="0" marL="0">
              <a:buNone/>
            </a:pPr>
            <a:r>
              <a:rPr lang="en-US" sz="1250" b="1" dirty="0">
                <a:solidFill>
                  <a:srgbClr val="1C49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ID: </a:t>
            </a:r>
            <a:pPr algn="l" indent="0" marL="0">
              <a:buNone/>
            </a:pPr>
            <a:r>
              <a:rPr lang="en-US" sz="1250" dirty="0">
                <a:solidFill>
                  <a:srgbClr val="8A8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     </a:t>
            </a:r>
            <a:pPr algn="l" indent="0" marL="0">
              <a:buNone/>
            </a:pPr>
            <a:r>
              <a:rPr lang="en-US" sz="1250" b="1" dirty="0">
                <a:solidFill>
                  <a:srgbClr val="1C49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ID: </a:t>
            </a:r>
            <a:pPr algn="l" indent="0" marL="0">
              <a:buNone/>
            </a:pPr>
            <a:r>
              <a:rPr lang="en-US" sz="1250" dirty="0">
                <a:solidFill>
                  <a:srgbClr val="8A8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     </a:t>
            </a:r>
            <a:pPr algn="l" indent="0" marL="0">
              <a:buNone/>
            </a:pPr>
            <a:r>
              <a:rPr lang="en-US" sz="1250" b="1" dirty="0">
                <a:solidFill>
                  <a:srgbClr val="1C49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Institution: </a:t>
            </a:r>
            <a:pPr algn="l" indent="0" marL="0">
              <a:buNone/>
            </a:pPr>
            <a:r>
              <a:rPr lang="en-US" sz="1250" dirty="0">
                <a:solidFill>
                  <a:srgbClr val="8A85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1250" dirty="0"/>
          </a:p>
        </p:txBody>
      </p:sp>
      <p:sp>
        <p:nvSpPr>
          <p:cNvPr id="14" name="Shape 7"/>
          <p:cNvSpPr/>
          <p:nvPr/>
        </p:nvSpPr>
        <p:spPr>
          <a:xfrm>
            <a:off x="0" y="2606040"/>
            <a:ext cx="18288000" cy="0"/>
          </a:xfrm>
          <a:prstGeom prst="line">
            <a:avLst/>
          </a:prstGeom>
          <a:noFill/>
          <a:ln w="15875">
            <a:solidFill>
              <a:srgbClr val="B6985F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6187440" y="2724912"/>
            <a:ext cx="0" cy="7351776"/>
          </a:xfrm>
          <a:prstGeom prst="line">
            <a:avLst/>
          </a:prstGeom>
          <a:noFill/>
          <a:ln w="12700">
            <a:solidFill>
              <a:srgbClr val="D9CCAF"/>
            </a:solidFill>
            <a:prstDash val="solid"/>
          </a:ln>
        </p:spPr>
      </p:sp>
      <p:sp>
        <p:nvSpPr>
          <p:cNvPr id="16" name="Shape 9"/>
          <p:cNvSpPr/>
          <p:nvPr/>
        </p:nvSpPr>
        <p:spPr>
          <a:xfrm>
            <a:off x="12100560" y="2724912"/>
            <a:ext cx="0" cy="7351776"/>
          </a:xfrm>
          <a:prstGeom prst="line">
            <a:avLst/>
          </a:prstGeom>
          <a:noFill/>
          <a:ln w="12700">
            <a:solidFill>
              <a:srgbClr val="D9CCAF"/>
            </a:solidFill>
            <a:prstDash val="solid"/>
          </a:ln>
        </p:spPr>
      </p:sp>
      <p:sp>
        <p:nvSpPr>
          <p:cNvPr id="17" name="Shape 10"/>
          <p:cNvSpPr/>
          <p:nvPr/>
        </p:nvSpPr>
        <p:spPr>
          <a:xfrm>
            <a:off x="457200" y="2724912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18" name="Shape 11"/>
          <p:cNvSpPr/>
          <p:nvPr/>
        </p:nvSpPr>
        <p:spPr>
          <a:xfrm>
            <a:off x="457200" y="2724912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19" name="Text 12"/>
          <p:cNvSpPr/>
          <p:nvPr/>
        </p:nvSpPr>
        <p:spPr>
          <a:xfrm>
            <a:off x="457200" y="2724912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</a:t>
            </a:r>
            <a:endParaRPr lang="en-US" sz="1500" dirty="0"/>
          </a:p>
        </p:txBody>
      </p:sp>
      <p:sp>
        <p:nvSpPr>
          <p:cNvPr id="20" name="Text 13"/>
          <p:cNvSpPr/>
          <p:nvPr/>
        </p:nvSpPr>
        <p:spPr>
          <a:xfrm>
            <a:off x="512064" y="3200400"/>
            <a:ext cx="5437632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the background and rationale. Describe the clinical problem, the relevant anatomy or physiology, and the gap your study or case addresses.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457200" y="4892040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22" name="Shape 15"/>
          <p:cNvSpPr/>
          <p:nvPr/>
        </p:nvSpPr>
        <p:spPr>
          <a:xfrm>
            <a:off x="457200" y="4892040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23" name="Text 16"/>
          <p:cNvSpPr/>
          <p:nvPr/>
        </p:nvSpPr>
        <p:spPr>
          <a:xfrm>
            <a:off x="457200" y="4892040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AIM &amp; OBJECTIVES</a:t>
            </a:r>
            <a:endParaRPr lang="en-US" sz="1500" dirty="0"/>
          </a:p>
        </p:txBody>
      </p:sp>
      <p:sp>
        <p:nvSpPr>
          <p:cNvPr id="24" name="Text 17"/>
          <p:cNvSpPr/>
          <p:nvPr/>
        </p:nvSpPr>
        <p:spPr>
          <a:xfrm>
            <a:off x="512064" y="5367528"/>
            <a:ext cx="54376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primary aim and any secondary objectives or hypotheses of the work in one or two lines.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457200" y="6446520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26" name="Shape 19"/>
          <p:cNvSpPr/>
          <p:nvPr/>
        </p:nvSpPr>
        <p:spPr>
          <a:xfrm>
            <a:off x="457200" y="6446520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27" name="Text 20"/>
          <p:cNvSpPr/>
          <p:nvPr/>
        </p:nvSpPr>
        <p:spPr>
          <a:xfrm>
            <a:off x="457200" y="6446520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 &amp; METHODS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512064" y="6922008"/>
            <a:ext cx="543763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study design, setting, and time-frame; patient/sample selection with inclusion and exclusion criteria; the surgical technique or intervention; outcome measures; and statistical analysis.</a:t>
            </a:r>
            <a:endParaRPr lang="en-US" sz="1200" dirty="0"/>
          </a:p>
          <a:p>
            <a:pPr algn="l" indent="0" marL="0">
              <a:lnSpc>
                <a:spcPct val="106000"/>
              </a:lnSpc>
              <a:buNone/>
            </a:pPr>
            <a:endParaRPr lang="en-US" sz="12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case report, describe the presentation, examination findings, and investigations performed.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6370320" y="2724912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30" name="Shape 23"/>
          <p:cNvSpPr/>
          <p:nvPr/>
        </p:nvSpPr>
        <p:spPr>
          <a:xfrm>
            <a:off x="6370320" y="2724912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31" name="Text 24"/>
          <p:cNvSpPr/>
          <p:nvPr/>
        </p:nvSpPr>
        <p:spPr>
          <a:xfrm>
            <a:off x="6370320" y="2724912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1500" dirty="0"/>
          </a:p>
        </p:txBody>
      </p:sp>
      <p:sp>
        <p:nvSpPr>
          <p:cNvPr id="32" name="Text 25"/>
          <p:cNvSpPr/>
          <p:nvPr/>
        </p:nvSpPr>
        <p:spPr>
          <a:xfrm>
            <a:off x="6425184" y="3200400"/>
            <a:ext cx="54376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 key findings with numbers, outcome measures, and any statistics (p-values, confidence intervals). Refer to the figure(s) below.</a:t>
            </a:r>
            <a:endParaRPr lang="en-US" sz="1200" dirty="0"/>
          </a:p>
        </p:txBody>
      </p:sp>
      <p:sp>
        <p:nvSpPr>
          <p:cNvPr id="33" name="Shape 26"/>
          <p:cNvSpPr/>
          <p:nvPr/>
        </p:nvSpPr>
        <p:spPr>
          <a:xfrm>
            <a:off x="6370320" y="4709160"/>
            <a:ext cx="5547360" cy="4617720"/>
          </a:xfrm>
          <a:prstGeom prst="roundRect">
            <a:avLst>
              <a:gd name="adj" fmla="val 1188"/>
            </a:avLst>
          </a:prstGeom>
          <a:solidFill>
            <a:srgbClr val="F8F4EB"/>
          </a:solidFill>
          <a:ln w="15875">
            <a:solidFill>
              <a:srgbClr val="B6985F"/>
            </a:solidFill>
            <a:prstDash val="dash"/>
          </a:ln>
        </p:spPr>
      </p:sp>
      <p:sp>
        <p:nvSpPr>
          <p:cNvPr id="34" name="Text 27"/>
          <p:cNvSpPr/>
          <p:nvPr/>
        </p:nvSpPr>
        <p:spPr>
          <a:xfrm>
            <a:off x="6370320" y="6451092"/>
            <a:ext cx="554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B698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4400" dirty="0"/>
          </a:p>
        </p:txBody>
      </p:sp>
      <p:sp>
        <p:nvSpPr>
          <p:cNvPr id="35" name="Text 28"/>
          <p:cNvSpPr/>
          <p:nvPr/>
        </p:nvSpPr>
        <p:spPr>
          <a:xfrm>
            <a:off x="6370320" y="7036308"/>
            <a:ext cx="554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A94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figure / clinical image here</a:t>
            </a:r>
            <a:endParaRPr lang="en-US" sz="1300" dirty="0"/>
          </a:p>
        </p:txBody>
      </p:sp>
      <p:sp>
        <p:nvSpPr>
          <p:cNvPr id="36" name="Text 29"/>
          <p:cNvSpPr/>
          <p:nvPr/>
        </p:nvSpPr>
        <p:spPr>
          <a:xfrm>
            <a:off x="6425184" y="9363456"/>
            <a:ext cx="543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C49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Figure. </a:t>
            </a:r>
            <a:pPr algn="l" indent="0" marL="0">
              <a:buNone/>
            </a:pPr>
            <a:r>
              <a:rPr lang="en-US" sz="1050" i="1" dirty="0">
                <a:solidFill>
                  <a:srgbClr val="9A94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short caption describing the image.</a:t>
            </a:r>
            <a:endParaRPr lang="en-US" sz="1050" dirty="0"/>
          </a:p>
        </p:txBody>
      </p:sp>
      <p:sp>
        <p:nvSpPr>
          <p:cNvPr id="37" name="Shape 30"/>
          <p:cNvSpPr/>
          <p:nvPr/>
        </p:nvSpPr>
        <p:spPr>
          <a:xfrm>
            <a:off x="12283440" y="2724912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38" name="Shape 31"/>
          <p:cNvSpPr/>
          <p:nvPr/>
        </p:nvSpPr>
        <p:spPr>
          <a:xfrm>
            <a:off x="12283440" y="2724912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39" name="Text 32"/>
          <p:cNvSpPr/>
          <p:nvPr/>
        </p:nvSpPr>
        <p:spPr>
          <a:xfrm>
            <a:off x="12283440" y="2724912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DISCUSSION</a:t>
            </a:r>
            <a:endParaRPr lang="en-US" sz="1500" dirty="0"/>
          </a:p>
        </p:txBody>
      </p:sp>
      <p:sp>
        <p:nvSpPr>
          <p:cNvPr id="40" name="Text 33"/>
          <p:cNvSpPr/>
          <p:nvPr/>
        </p:nvSpPr>
        <p:spPr>
          <a:xfrm>
            <a:off x="12338304" y="3200400"/>
            <a:ext cx="54376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findings and set them against the existing literature. Explain the mechanism or reasoning, highlight the clinical relevance, and acknowledge the strengths and limitations of the work.</a:t>
            </a:r>
            <a:endParaRPr lang="en-US" sz="1200" dirty="0"/>
          </a:p>
          <a:p>
            <a:pPr algn="l" indent="0" marL="0">
              <a:lnSpc>
                <a:spcPct val="106000"/>
              </a:lnSpc>
              <a:buNone/>
            </a:pPr>
            <a:endParaRPr lang="en-US" sz="12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(~180–220 words.)</a:t>
            </a:r>
            <a:endParaRPr lang="en-US" sz="1200" dirty="0"/>
          </a:p>
        </p:txBody>
      </p:sp>
      <p:sp>
        <p:nvSpPr>
          <p:cNvPr id="41" name="Shape 34"/>
          <p:cNvSpPr/>
          <p:nvPr/>
        </p:nvSpPr>
        <p:spPr>
          <a:xfrm>
            <a:off x="12283440" y="6126480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42" name="Shape 35"/>
          <p:cNvSpPr/>
          <p:nvPr/>
        </p:nvSpPr>
        <p:spPr>
          <a:xfrm>
            <a:off x="12283440" y="6126480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43" name="Text 36"/>
          <p:cNvSpPr/>
          <p:nvPr/>
        </p:nvSpPr>
        <p:spPr>
          <a:xfrm>
            <a:off x="12283440" y="6126480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</a:t>
            </a:r>
            <a:endParaRPr lang="en-US" sz="1500" dirty="0"/>
          </a:p>
        </p:txBody>
      </p:sp>
      <p:sp>
        <p:nvSpPr>
          <p:cNvPr id="44" name="Text 37"/>
          <p:cNvSpPr/>
          <p:nvPr/>
        </p:nvSpPr>
        <p:spPr>
          <a:xfrm>
            <a:off x="12338304" y="6601968"/>
            <a:ext cx="543763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single most important take-home message and its clinical implication in two or three sentences.</a:t>
            </a:r>
            <a:endParaRPr lang="en-US" sz="1200" dirty="0"/>
          </a:p>
        </p:txBody>
      </p:sp>
      <p:sp>
        <p:nvSpPr>
          <p:cNvPr id="45" name="Shape 38"/>
          <p:cNvSpPr/>
          <p:nvPr/>
        </p:nvSpPr>
        <p:spPr>
          <a:xfrm>
            <a:off x="12283440" y="8412480"/>
            <a:ext cx="5547360" cy="384048"/>
          </a:xfrm>
          <a:prstGeom prst="rect">
            <a:avLst/>
          </a:prstGeom>
          <a:solidFill>
            <a:srgbClr val="1C497C"/>
          </a:solidFill>
          <a:ln/>
        </p:spPr>
      </p:sp>
      <p:sp>
        <p:nvSpPr>
          <p:cNvPr id="46" name="Shape 39"/>
          <p:cNvSpPr/>
          <p:nvPr/>
        </p:nvSpPr>
        <p:spPr>
          <a:xfrm>
            <a:off x="12283440" y="8412480"/>
            <a:ext cx="365760" cy="384048"/>
          </a:xfrm>
          <a:prstGeom prst="rect">
            <a:avLst/>
          </a:prstGeom>
          <a:solidFill>
            <a:srgbClr val="AF1A22"/>
          </a:solidFill>
          <a:ln/>
        </p:spPr>
      </p:sp>
      <p:sp>
        <p:nvSpPr>
          <p:cNvPr id="47" name="Text 40"/>
          <p:cNvSpPr/>
          <p:nvPr/>
        </p:nvSpPr>
        <p:spPr>
          <a:xfrm>
            <a:off x="12283440" y="8412480"/>
            <a:ext cx="5547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spc="200" kern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1500" dirty="0"/>
          </a:p>
        </p:txBody>
      </p:sp>
      <p:sp>
        <p:nvSpPr>
          <p:cNvPr id="48" name="Text 41"/>
          <p:cNvSpPr/>
          <p:nvPr/>
        </p:nvSpPr>
        <p:spPr>
          <a:xfrm>
            <a:off x="12338304" y="8887968"/>
            <a:ext cx="54376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Author AB, Author CD, et al. Title of the article. Journal. Year;Vol(Issue):pages.</a:t>
            </a:r>
            <a:endParaRPr lang="en-US" sz="1200" dirty="0"/>
          </a:p>
          <a:p>
            <a:pPr algn="l" indent="0" marL="0">
              <a:lnSpc>
                <a:spcPct val="106000"/>
              </a:lnSpc>
              <a:buNone/>
            </a:pPr>
            <a:r>
              <a:rPr lang="en-US" sz="1200" i="1" dirty="0">
                <a:solidFill>
                  <a:srgbClr val="6E6A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…</a:t>
            </a:r>
            <a:endParaRPr lang="en-US" sz="1200" dirty="0"/>
          </a:p>
        </p:txBody>
      </p:sp>
      <p:sp>
        <p:nvSpPr>
          <p:cNvPr id="49" name="Shape 42"/>
          <p:cNvSpPr/>
          <p:nvPr/>
        </p:nvSpPr>
        <p:spPr>
          <a:xfrm>
            <a:off x="0" y="10190439"/>
            <a:ext cx="18288000" cy="502920"/>
          </a:xfrm>
          <a:prstGeom prst="rect">
            <a:avLst/>
          </a:prstGeom>
          <a:solidFill>
            <a:srgbClr val="F5F0E6"/>
          </a:solidFill>
          <a:ln/>
        </p:spPr>
      </p:sp>
      <p:sp>
        <p:nvSpPr>
          <p:cNvPr id="50" name="Shape 43"/>
          <p:cNvSpPr/>
          <p:nvPr/>
        </p:nvSpPr>
        <p:spPr>
          <a:xfrm>
            <a:off x="0" y="10190439"/>
            <a:ext cx="18288000" cy="0"/>
          </a:xfrm>
          <a:prstGeom prst="line">
            <a:avLst/>
          </a:prstGeom>
          <a:noFill/>
          <a:ln w="28575">
            <a:solidFill>
              <a:srgbClr val="B6985F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>
            <a:off x="0" y="10231587"/>
            <a:ext cx="18288000" cy="0"/>
          </a:xfrm>
          <a:prstGeom prst="line">
            <a:avLst/>
          </a:prstGeom>
          <a:noFill/>
          <a:ln w="9525">
            <a:solidFill>
              <a:srgbClr val="B6985F"/>
            </a:solidFill>
            <a:prstDash val="solid"/>
          </a:ln>
        </p:spPr>
      </p:sp>
      <p:pic>
        <p:nvPicPr>
          <p:cNvPr id="52" name="Image 5" descr="assets/footer_lin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0259019"/>
            <a:ext cx="18288000" cy="3657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2026-08-22T17:46:49Z</dcterms:created>
  <dcterms:modified xsi:type="dcterms:W3CDTF">2026-08-22T17:46:49Z</dcterms:modified>
</cp:coreProperties>
</file>